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handoutMasterIdLst>
    <p:handoutMasterId r:id="rId18"/>
  </p:handoutMasterIdLst>
  <p:sldIdLst>
    <p:sldId id="256" r:id="rId2"/>
    <p:sldId id="400" r:id="rId3"/>
    <p:sldId id="394" r:id="rId4"/>
    <p:sldId id="402" r:id="rId5"/>
    <p:sldId id="395" r:id="rId6"/>
    <p:sldId id="403" r:id="rId7"/>
    <p:sldId id="404" r:id="rId8"/>
    <p:sldId id="399" r:id="rId9"/>
    <p:sldId id="405" r:id="rId10"/>
    <p:sldId id="406" r:id="rId11"/>
    <p:sldId id="408" r:id="rId12"/>
    <p:sldId id="409" r:id="rId13"/>
    <p:sldId id="410" r:id="rId14"/>
    <p:sldId id="407" r:id="rId15"/>
    <p:sldId id="317" r:id="rId16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1" autoAdjust="0"/>
    <p:restoredTop sz="84192" autoAdjust="0"/>
  </p:normalViewPr>
  <p:slideViewPr>
    <p:cSldViewPr>
      <p:cViewPr varScale="1">
        <p:scale>
          <a:sx n="74" d="100"/>
          <a:sy n="74" d="100"/>
        </p:scale>
        <p:origin x="170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1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06151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81488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6670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55321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14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17823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15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8564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192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8564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5661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25814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85649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7602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1144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8679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</a:t>
            </a:r>
            <a:r>
              <a:rPr lang="nl-NL" sz="3600" b="1" dirty="0">
                <a:solidFill>
                  <a:schemeClr val="bg1"/>
                </a:solidFill>
              </a:rPr>
              <a:t>8</a:t>
            </a:r>
            <a:r>
              <a:rPr lang="nl-NL" sz="3600" b="1" dirty="0" smtClean="0">
                <a:solidFill>
                  <a:schemeClr val="bg1"/>
                </a:solidFill>
              </a:rPr>
              <a:t/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Licht</a:t>
            </a:r>
            <a:endParaRPr lang="nl-NL" sz="19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80" y="5331075"/>
            <a:ext cx="3312368" cy="546198"/>
          </a:xfrm>
        </p:spPr>
        <p:txBody>
          <a:bodyPr>
            <a:noAutofit/>
          </a:bodyPr>
          <a:lstStyle/>
          <a:p>
            <a:pPr algn="l"/>
            <a:r>
              <a:rPr lang="nl-NL" sz="2400" dirty="0" smtClean="0">
                <a:solidFill>
                  <a:schemeClr val="bg1"/>
                </a:solidFill>
              </a:rPr>
              <a:t>8.2 Kleuren</a:t>
            </a:r>
            <a:endParaRPr lang="nl-NL" sz="18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07"/>
          <a:stretch/>
        </p:blipFill>
        <p:spPr bwMode="auto">
          <a:xfrm>
            <a:off x="5004045" y="2439977"/>
            <a:ext cx="2376267" cy="34560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80" r="30601"/>
          <a:stretch/>
        </p:blipFill>
        <p:spPr bwMode="auto">
          <a:xfrm>
            <a:off x="-3726" y="2439977"/>
            <a:ext cx="1623397" cy="34560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45" r="33945"/>
          <a:stretch/>
        </p:blipFill>
        <p:spPr bwMode="auto">
          <a:xfrm>
            <a:off x="7452320" y="2439977"/>
            <a:ext cx="1691680" cy="34560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5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8.2 Kleuren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4575" y="2506664"/>
            <a:ext cx="2562225" cy="3619500"/>
          </a:xfrm>
          <a:prstGeom prst="rect">
            <a:avLst/>
          </a:prstGeom>
        </p:spPr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Verf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u="sng" dirty="0" smtClean="0">
                <a:sym typeface="Wingdings" panose="05000000000000000000" pitchFamily="2" charset="2"/>
              </a:rPr>
              <a:t>Wit licht</a:t>
            </a:r>
            <a:r>
              <a:rPr lang="nl-NL" dirty="0" smtClean="0">
                <a:sym typeface="Wingdings" panose="05000000000000000000" pitchFamily="2" charset="2"/>
              </a:rPr>
              <a:t> van de zon valt op de verf</a:t>
            </a:r>
          </a:p>
          <a:p>
            <a:r>
              <a:rPr lang="nl-NL" u="sng" dirty="0">
                <a:sym typeface="Wingdings" panose="05000000000000000000" pitchFamily="2" charset="2"/>
              </a:rPr>
              <a:t>Gele verf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b="1" dirty="0">
                <a:solidFill>
                  <a:srgbClr val="8FAA32"/>
                </a:solidFill>
                <a:sym typeface="Wingdings" panose="05000000000000000000" pitchFamily="2" charset="2"/>
              </a:rPr>
              <a:t>weerkaatst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smtClean="0">
                <a:sym typeface="Wingdings" panose="05000000000000000000" pitchFamily="2" charset="2"/>
              </a:rPr>
              <a:t>alleen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het </a:t>
            </a:r>
            <a:r>
              <a:rPr lang="nl-NL" u="sng" dirty="0">
                <a:sym typeface="Wingdings" panose="05000000000000000000" pitchFamily="2" charset="2"/>
              </a:rPr>
              <a:t>gele </a:t>
            </a:r>
            <a:r>
              <a:rPr lang="nl-NL" u="sng" dirty="0" smtClean="0">
                <a:sym typeface="Wingdings" panose="05000000000000000000" pitchFamily="2" charset="2"/>
              </a:rPr>
              <a:t>licht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Je ogen zien dus </a:t>
            </a:r>
            <a:r>
              <a:rPr lang="nl-NL" u="sng" dirty="0" smtClean="0">
                <a:sym typeface="Wingdings" panose="05000000000000000000" pitchFamily="2" charset="2"/>
              </a:rPr>
              <a:t>alleen geel</a:t>
            </a:r>
            <a:r>
              <a:rPr lang="nl-NL" dirty="0" smtClean="0">
                <a:sym typeface="Wingdings" panose="05000000000000000000" pitchFamily="2" charset="2"/>
              </a:rPr>
              <a:t>!</a:t>
            </a:r>
          </a:p>
          <a:p>
            <a:r>
              <a:rPr lang="nl-NL" u="sng" dirty="0" smtClean="0">
                <a:sym typeface="Wingdings" panose="05000000000000000000" pitchFamily="2" charset="2"/>
              </a:rPr>
              <a:t>Alle andere kleuren</a:t>
            </a:r>
            <a:r>
              <a:rPr lang="nl-NL" dirty="0" smtClean="0">
                <a:sym typeface="Wingdings" panose="05000000000000000000" pitchFamily="2" charset="2"/>
              </a:rPr>
              <a:t> worden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door de verf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opgenomen</a:t>
            </a:r>
            <a:endParaRPr lang="nl-NL" b="1" dirty="0">
              <a:solidFill>
                <a:srgbClr val="8FAA32"/>
              </a:solidFill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4501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8.2 Kleuren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Gekleurde voorwerpen zien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De kleur die je ziet wordt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weerkaatst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De andere kleuren worden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geabsorbeerd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Dit licht wordt </a:t>
            </a:r>
            <a:r>
              <a:rPr lang="nl-NL" u="sng" dirty="0" smtClean="0">
                <a:sym typeface="Wingdings" panose="05000000000000000000" pitchFamily="2" charset="2"/>
              </a:rPr>
              <a:t>omgezet</a:t>
            </a:r>
            <a:r>
              <a:rPr lang="nl-NL" dirty="0" smtClean="0">
                <a:sym typeface="Wingdings" panose="05000000000000000000" pitchFamily="2" charset="2"/>
              </a:rPr>
              <a:t> in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warmte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4920" y="3933056"/>
            <a:ext cx="3069758" cy="2340819"/>
          </a:xfrm>
          <a:prstGeom prst="rect">
            <a:avLst/>
          </a:prstGeom>
          <a:noFill/>
          <a:ln w="19050">
            <a:solidFill>
              <a:srgbClr val="8FAA3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2096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8.2 Kleuren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Gekleurde voorwerpen zien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Bijna alle kleuren om je heen zijn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mengkleuren</a:t>
            </a:r>
          </a:p>
          <a:p>
            <a:pPr lvl="1"/>
            <a:r>
              <a:rPr lang="nl-NL" i="1" dirty="0">
                <a:sym typeface="Wingdings" panose="05000000000000000000" pitchFamily="2" charset="2"/>
              </a:rPr>
              <a:t>Gele </a:t>
            </a:r>
            <a:r>
              <a:rPr lang="nl-NL" i="1" dirty="0" smtClean="0">
                <a:sym typeface="Wingdings" panose="05000000000000000000" pitchFamily="2" charset="2"/>
              </a:rPr>
              <a:t>trui</a:t>
            </a:r>
            <a:r>
              <a:rPr lang="nl-NL" dirty="0" smtClean="0">
                <a:sym typeface="Wingdings" panose="05000000000000000000" pitchFamily="2" charset="2"/>
              </a:rPr>
              <a:t>  terugkaatsing van geel, oranje en groen licht</a:t>
            </a:r>
          </a:p>
          <a:p>
            <a:pPr lvl="1"/>
            <a:r>
              <a:rPr lang="nl-NL" i="1" dirty="0" smtClean="0">
                <a:sym typeface="Wingdings" panose="05000000000000000000" pitchFamily="2" charset="2"/>
              </a:rPr>
              <a:t>Witte voorwerpen </a:t>
            </a:r>
            <a:r>
              <a:rPr lang="nl-NL" dirty="0" smtClean="0">
                <a:sym typeface="Wingdings" panose="05000000000000000000" pitchFamily="2" charset="2"/>
              </a:rPr>
              <a:t>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kaatsen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smtClean="0">
                <a:sym typeface="Wingdings" panose="05000000000000000000" pitchFamily="2" charset="2"/>
              </a:rPr>
              <a:t>(bijna) al het licht terug</a:t>
            </a:r>
          </a:p>
          <a:p>
            <a:pPr lvl="1"/>
            <a:r>
              <a:rPr lang="nl-NL" i="1" dirty="0" smtClean="0">
                <a:sym typeface="Wingdings" panose="05000000000000000000" pitchFamily="2" charset="2"/>
              </a:rPr>
              <a:t>Zwarte voorwerpen </a:t>
            </a:r>
            <a:r>
              <a:rPr lang="nl-NL" dirty="0" smtClean="0">
                <a:sym typeface="Wingdings" panose="05000000000000000000" pitchFamily="2" charset="2"/>
              </a:rPr>
              <a:t>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absorberen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smtClean="0">
                <a:sym typeface="Wingdings" panose="05000000000000000000" pitchFamily="2" charset="2"/>
              </a:rPr>
              <a:t>(bijna) al het licht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4098" name="Picture 2" descr="Afbeeldingsresultaat voor white reflects black absorbs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6122521" y="3717032"/>
            <a:ext cx="2600441" cy="1309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Afbeeldingsresultaat voor white reflects black absorbs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168"/>
          <a:stretch/>
        </p:blipFill>
        <p:spPr bwMode="auto">
          <a:xfrm>
            <a:off x="6355372" y="5013176"/>
            <a:ext cx="2134738" cy="134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00395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8.2 Kleuren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Het licht van lampen</a:t>
            </a:r>
            <a:endParaRPr lang="nl-NL" b="1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Welke kleur licht wordt er geabsorbeerd en welke kleur wordt </a:t>
            </a:r>
            <a:r>
              <a:rPr lang="nl-NL" i="1" smtClean="0">
                <a:solidFill>
                  <a:srgbClr val="8FAA32"/>
                </a:solidFill>
                <a:sym typeface="Wingdings" panose="05000000000000000000" pitchFamily="2" charset="2"/>
              </a:rPr>
              <a:t>er teruggekaatst?</a:t>
            </a:r>
            <a:endParaRPr lang="nl-NL" i="1" dirty="0" smtClean="0">
              <a:solidFill>
                <a:srgbClr val="8FAA32"/>
              </a:solidFill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5122" name="Picture 2" descr="Afbeeldingsresultaat voor licht weerkaatsen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97" b="36879"/>
          <a:stretch/>
        </p:blipFill>
        <p:spPr bwMode="auto">
          <a:xfrm>
            <a:off x="188575" y="3831791"/>
            <a:ext cx="8762447" cy="198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5260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8.2 Kleuren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Lees blz. 165 en 166</a:t>
            </a:r>
          </a:p>
          <a:p>
            <a:pPr lvl="3">
              <a:buFont typeface="Wingdings" panose="05000000000000000000" pitchFamily="2" charset="2"/>
              <a:buChar char="ü"/>
            </a:pPr>
            <a:endParaRPr lang="nl-NL" i="1" dirty="0" smtClean="0">
              <a:solidFill>
                <a:srgbClr val="8FAA3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Maak opdracht 25 t/m 29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61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</p:spPr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§8.2 Kleuren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ndertitel 7"/>
          <p:cNvSpPr>
            <a:spLocks noGrp="1"/>
          </p:cNvSpPr>
          <p:nvPr>
            <p:ph type="subTitle" idx="1"/>
          </p:nvPr>
        </p:nvSpPr>
        <p:spPr>
          <a:xfrm>
            <a:off x="210639" y="3356992"/>
            <a:ext cx="8679012" cy="2281808"/>
          </a:xfrm>
        </p:spPr>
        <p:txBody>
          <a:bodyPr>
            <a:normAutofit fontScale="92500"/>
          </a:bodyPr>
          <a:lstStyle/>
          <a:p>
            <a:r>
              <a:rPr lang="nl-N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Doelen:</a:t>
            </a:r>
          </a:p>
          <a:p>
            <a:r>
              <a:rPr lang="nl-NL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uitleggen hoe een prisma wit licht scheidt</a:t>
            </a:r>
          </a:p>
          <a:p>
            <a:r>
              <a:rPr lang="nl-NL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bent bekend met het kleurenspectrum</a:t>
            </a:r>
          </a:p>
          <a:p>
            <a:r>
              <a:rPr lang="nl-NL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verklaren waarom je verschillende kleuren ziet</a:t>
            </a:r>
            <a:endParaRPr lang="nl-NL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796" y="6003457"/>
            <a:ext cx="1790855" cy="746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39" y="6248265"/>
            <a:ext cx="1371791" cy="257211"/>
          </a:xfrm>
          <a:prstGeom prst="rect">
            <a:avLst/>
          </a:prstGeom>
        </p:spPr>
      </p:pic>
      <p:pic>
        <p:nvPicPr>
          <p:cNvPr id="6" name="Afbeelding 5" descr="D:\Users\Inge\Documents\School\4. Stoas Vilentum Hogeschool\Stage Clusius College Alkmaar\Algemeen\Huisstijl\Kleurenbalk Clusius College kleur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18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318771"/>
            <a:ext cx="1547663" cy="48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27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8.2 Kleuren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Lichtbreking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Het </a:t>
            </a:r>
            <a:r>
              <a:rPr lang="nl-NL" u="sng" dirty="0" smtClean="0">
                <a:sym typeface="Wingdings" panose="05000000000000000000" pitchFamily="2" charset="2"/>
              </a:rPr>
              <a:t>zonlicht</a:t>
            </a:r>
            <a:r>
              <a:rPr lang="nl-NL" dirty="0" smtClean="0">
                <a:sym typeface="Wingdings" panose="05000000000000000000" pitchFamily="2" charset="2"/>
              </a:rPr>
              <a:t> (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wit licht</a:t>
            </a:r>
            <a:r>
              <a:rPr lang="nl-NL" dirty="0" smtClean="0">
                <a:sym typeface="Wingdings" panose="05000000000000000000" pitchFamily="2" charset="2"/>
              </a:rPr>
              <a:t>) bestaat uit alle kleuren van de regenboog</a:t>
            </a:r>
          </a:p>
          <a:p>
            <a:pPr lvl="3"/>
            <a:endParaRPr lang="nl-NL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Zonlicht op een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prisma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Reeks kleuren wordt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zichtbaar  het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spectrum</a:t>
            </a:r>
          </a:p>
          <a:p>
            <a:pPr lvl="2"/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R O G </a:t>
            </a:r>
            <a:r>
              <a:rPr lang="nl-NL" b="1" dirty="0" err="1" smtClean="0">
                <a:solidFill>
                  <a:srgbClr val="8FAA32"/>
                </a:solidFill>
                <a:sym typeface="Wingdings" panose="05000000000000000000" pitchFamily="2" charset="2"/>
              </a:rPr>
              <a:t>G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 B I V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429000"/>
            <a:ext cx="3376941" cy="2681262"/>
          </a:xfrm>
          <a:prstGeom prst="rect">
            <a:avLst/>
          </a:prstGeom>
          <a:noFill/>
          <a:ln w="19050">
            <a:solidFill>
              <a:srgbClr val="8FAA3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6" name="Gekromde verbindingslijn 5"/>
          <p:cNvCxnSpPr/>
          <p:nvPr/>
        </p:nvCxnSpPr>
        <p:spPr>
          <a:xfrm>
            <a:off x="4788024" y="3933056"/>
            <a:ext cx="1296144" cy="504056"/>
          </a:xfrm>
          <a:prstGeom prst="curvedConnector3">
            <a:avLst/>
          </a:prstGeom>
          <a:ln w="28575">
            <a:solidFill>
              <a:srgbClr val="8FAA3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07267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8.2 Kleuren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Lees blz. 161</a:t>
            </a:r>
          </a:p>
          <a:p>
            <a:pPr lvl="3">
              <a:buFont typeface="Wingdings" panose="05000000000000000000" pitchFamily="2" charset="2"/>
              <a:buChar char="ü"/>
            </a:pPr>
            <a:endParaRPr lang="nl-NL" i="1" dirty="0" smtClean="0">
              <a:solidFill>
                <a:srgbClr val="8FAA3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Maak opdracht 16 t/m 20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82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8.2 Kleuren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err="1" smtClean="0">
                <a:sym typeface="Wingdings" panose="05000000000000000000" pitchFamily="2" charset="2"/>
              </a:rPr>
              <a:t>Kleuren-spectrum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De samenstelling van licht kun je onderzoeken met een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zakspectroscoop</a:t>
            </a:r>
          </a:p>
          <a:p>
            <a:pPr lvl="1"/>
            <a:r>
              <a:rPr lang="nl-NL" b="1" dirty="0">
                <a:solidFill>
                  <a:srgbClr val="8FAA32"/>
                </a:solidFill>
                <a:sym typeface="Wingdings" panose="05000000000000000000" pitchFamily="2" charset="2"/>
              </a:rPr>
              <a:t>S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pectrum</a:t>
            </a:r>
            <a:r>
              <a:rPr lang="nl-NL" dirty="0" smtClean="0">
                <a:sym typeface="Wingdings" panose="05000000000000000000" pitchFamily="2" charset="2"/>
              </a:rPr>
              <a:t> van licht bekijken  bekijken uit </a:t>
            </a:r>
            <a:r>
              <a:rPr lang="nl-NL" u="sng" dirty="0" smtClean="0">
                <a:sym typeface="Wingdings" panose="05000000000000000000" pitchFamily="2" charset="2"/>
              </a:rPr>
              <a:t>welke kleuren</a:t>
            </a:r>
            <a:r>
              <a:rPr lang="nl-NL" dirty="0" smtClean="0">
                <a:sym typeface="Wingdings" panose="05000000000000000000" pitchFamily="2" charset="2"/>
              </a:rPr>
              <a:t> licht bestaat</a:t>
            </a:r>
            <a:endParaRPr lang="nl-NL" b="1" dirty="0" smtClean="0">
              <a:solidFill>
                <a:srgbClr val="8FAA32"/>
              </a:solidFill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882504"/>
            <a:ext cx="3485753" cy="2354662"/>
          </a:xfrm>
          <a:prstGeom prst="rect">
            <a:avLst/>
          </a:prstGeom>
          <a:noFill/>
          <a:ln w="19050">
            <a:solidFill>
              <a:srgbClr val="8FAA3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686" y="4447753"/>
            <a:ext cx="2838450" cy="1933575"/>
          </a:xfrm>
          <a:prstGeom prst="rect">
            <a:avLst/>
          </a:prstGeom>
          <a:noFill/>
          <a:ln w="19050">
            <a:solidFill>
              <a:srgbClr val="8FAA3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251520" y="4447753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400" dirty="0" smtClean="0"/>
              <a:t>halogeenlamp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683568" y="5183707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400" dirty="0"/>
              <a:t>t</a:t>
            </a:r>
            <a:r>
              <a:rPr lang="nl-NL" sz="2400" dirty="0" smtClean="0"/>
              <a:t>l-buis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251520" y="5919663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400" dirty="0" smtClean="0"/>
              <a:t>natriumlamp</a:t>
            </a:r>
            <a:endParaRPr lang="nl-NL" dirty="0"/>
          </a:p>
        </p:txBody>
      </p:sp>
      <p:cxnSp>
        <p:nvCxnSpPr>
          <p:cNvPr id="12" name="Gekromde verbindingslijn 11"/>
          <p:cNvCxnSpPr>
            <a:stCxn id="3" idx="3"/>
          </p:cNvCxnSpPr>
          <p:nvPr/>
        </p:nvCxnSpPr>
        <p:spPr>
          <a:xfrm flipV="1">
            <a:off x="2483768" y="4678585"/>
            <a:ext cx="720080" cy="1"/>
          </a:xfrm>
          <a:prstGeom prst="curvedConnector3">
            <a:avLst/>
          </a:prstGeom>
          <a:ln w="28575">
            <a:solidFill>
              <a:srgbClr val="8FAA3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kromde verbindingslijn 15"/>
          <p:cNvCxnSpPr/>
          <p:nvPr/>
        </p:nvCxnSpPr>
        <p:spPr>
          <a:xfrm flipV="1">
            <a:off x="2483768" y="5414540"/>
            <a:ext cx="720080" cy="1"/>
          </a:xfrm>
          <a:prstGeom prst="curvedConnector3">
            <a:avLst/>
          </a:prstGeom>
          <a:ln w="28575">
            <a:solidFill>
              <a:srgbClr val="8FAA3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kromde verbindingslijn 16"/>
          <p:cNvCxnSpPr/>
          <p:nvPr/>
        </p:nvCxnSpPr>
        <p:spPr>
          <a:xfrm flipV="1">
            <a:off x="2483768" y="6150495"/>
            <a:ext cx="720080" cy="1"/>
          </a:xfrm>
          <a:prstGeom prst="curvedConnector3">
            <a:avLst/>
          </a:prstGeom>
          <a:ln w="28575">
            <a:solidFill>
              <a:srgbClr val="8FAA3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04321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8.2 Kleuren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err="1" smtClean="0">
                <a:sym typeface="Wingdings" panose="05000000000000000000" pitchFamily="2" charset="2"/>
              </a:rPr>
              <a:t>Kleuren-spectrum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Licht van een </a:t>
            </a:r>
            <a:r>
              <a:rPr lang="nl-NL" u="sng" dirty="0" smtClean="0">
                <a:sym typeface="Wingdings" panose="05000000000000000000" pitchFamily="2" charset="2"/>
              </a:rPr>
              <a:t>gloeilamp</a:t>
            </a:r>
            <a:r>
              <a:rPr lang="nl-NL" dirty="0" smtClean="0">
                <a:sym typeface="Wingdings" panose="05000000000000000000" pitchFamily="2" charset="2"/>
              </a:rPr>
              <a:t> bestaat uit verschillende kleuren 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mengkleur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Bijna hetzelfde als het spectrum van </a:t>
            </a:r>
            <a:r>
              <a:rPr lang="nl-NL" u="sng" dirty="0">
                <a:sym typeface="Wingdings" panose="05000000000000000000" pitchFamily="2" charset="2"/>
              </a:rPr>
              <a:t>zonlicht</a:t>
            </a:r>
            <a:r>
              <a:rPr lang="nl-NL" dirty="0">
                <a:sym typeface="Wingdings" panose="05000000000000000000" pitchFamily="2" charset="2"/>
              </a:rPr>
              <a:t>:</a:t>
            </a:r>
          </a:p>
          <a:p>
            <a:pPr lvl="3"/>
            <a:endParaRPr lang="nl-NL" dirty="0" smtClean="0">
              <a:sym typeface="Wingdings" panose="05000000000000000000" pitchFamily="2" charset="2"/>
            </a:endParaRPr>
          </a:p>
          <a:p>
            <a:pPr lvl="3"/>
            <a:endParaRPr lang="nl-NL" dirty="0" smtClean="0">
              <a:sym typeface="Wingdings" panose="05000000000000000000" pitchFamily="2" charset="2"/>
            </a:endParaRPr>
          </a:p>
          <a:p>
            <a:pPr lvl="3"/>
            <a:endParaRPr lang="nl-NL" dirty="0" smtClean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Licht van een </a:t>
            </a:r>
            <a:r>
              <a:rPr lang="nl-NL" u="sng" dirty="0" smtClean="0">
                <a:sym typeface="Wingdings" panose="05000000000000000000" pitchFamily="2" charset="2"/>
              </a:rPr>
              <a:t>laser</a:t>
            </a:r>
            <a:r>
              <a:rPr lang="nl-NL" dirty="0" smtClean="0">
                <a:sym typeface="Wingdings" panose="05000000000000000000" pitchFamily="2" charset="2"/>
              </a:rPr>
              <a:t> geeft maar één kleur 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zuivere kleur</a:t>
            </a:r>
            <a:endParaRPr lang="nl-NL" b="1" dirty="0">
              <a:solidFill>
                <a:srgbClr val="8FAA32"/>
              </a:solidFill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5655" y="3789040"/>
            <a:ext cx="7428287" cy="645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3743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8.2 Kleuren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Lees blz. 164</a:t>
            </a:r>
          </a:p>
          <a:p>
            <a:pPr lvl="3">
              <a:buFont typeface="Wingdings" panose="05000000000000000000" pitchFamily="2" charset="2"/>
              <a:buChar char="ü"/>
            </a:pPr>
            <a:endParaRPr lang="nl-NL" i="1" dirty="0" smtClean="0">
              <a:solidFill>
                <a:srgbClr val="8FAA3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Maak opdracht 21 t/m 24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78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8.2 Kleuren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3810" y="3212976"/>
            <a:ext cx="3911978" cy="3213106"/>
          </a:xfrm>
          <a:prstGeom prst="rect">
            <a:avLst/>
          </a:prstGeom>
        </p:spPr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Kleuren maken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Met verschillende kleuren </a:t>
            </a:r>
            <a:r>
              <a:rPr lang="nl-NL" i="1" dirty="0" smtClean="0">
                <a:sym typeface="Wingdings" panose="05000000000000000000" pitchFamily="2" charset="2"/>
              </a:rPr>
              <a:t>(</a:t>
            </a:r>
            <a:r>
              <a:rPr lang="nl-NL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rood</a:t>
            </a:r>
            <a:r>
              <a:rPr lang="nl-NL" i="1" dirty="0" smtClean="0">
                <a:sym typeface="Wingdings" panose="05000000000000000000" pitchFamily="2" charset="2"/>
              </a:rPr>
              <a:t>, </a:t>
            </a:r>
            <a:r>
              <a:rPr lang="nl-NL" i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groen</a:t>
            </a:r>
            <a:r>
              <a:rPr lang="nl-NL" i="1" dirty="0" smtClean="0">
                <a:sym typeface="Wingdings" panose="05000000000000000000" pitchFamily="2" charset="2"/>
              </a:rPr>
              <a:t> en </a:t>
            </a:r>
            <a:r>
              <a:rPr lang="nl-NL" i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violet</a:t>
            </a:r>
            <a:r>
              <a:rPr lang="nl-NL" i="1" dirty="0" smtClean="0">
                <a:sym typeface="Wingdings" panose="05000000000000000000" pitchFamily="2" charset="2"/>
              </a:rPr>
              <a:t>) </a:t>
            </a:r>
            <a:r>
              <a:rPr lang="nl-NL" dirty="0" smtClean="0">
                <a:sym typeface="Wingdings" panose="05000000000000000000" pitchFamily="2" charset="2"/>
              </a:rPr>
              <a:t>kun je ook weer </a:t>
            </a:r>
            <a:r>
              <a:rPr lang="nl-NL" u="sng" dirty="0" smtClean="0">
                <a:sym typeface="Wingdings" panose="05000000000000000000" pitchFamily="2" charset="2"/>
              </a:rPr>
              <a:t>wit licht</a:t>
            </a:r>
            <a:r>
              <a:rPr lang="nl-NL" dirty="0" smtClean="0">
                <a:sym typeface="Wingdings" panose="05000000000000000000" pitchFamily="2" charset="2"/>
              </a:rPr>
              <a:t> maken:</a:t>
            </a:r>
            <a:endParaRPr lang="nl-NL" b="1" dirty="0" smtClean="0">
              <a:solidFill>
                <a:srgbClr val="8FAA32"/>
              </a:solidFill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6641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8.2 Kleuren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Kleuren maken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T</a:t>
            </a:r>
            <a:r>
              <a:rPr lang="nl-NL" dirty="0" smtClean="0">
                <a:sym typeface="Wingdings" panose="05000000000000000000" pitchFamily="2" charset="2"/>
              </a:rPr>
              <a:t>elevisiescherm is opgebouwd uit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pixels</a:t>
            </a:r>
            <a:r>
              <a:rPr lang="nl-NL" dirty="0" smtClean="0">
                <a:sym typeface="Wingdings" panose="05000000000000000000" pitchFamily="2" charset="2"/>
              </a:rPr>
              <a:t>  iedere pixel heeft een </a:t>
            </a:r>
            <a:r>
              <a:rPr lang="nl-NL" dirty="0" smtClean="0">
                <a:solidFill>
                  <a:srgbClr val="FF0000"/>
                </a:solidFill>
                <a:sym typeface="Wingdings" panose="05000000000000000000" pitchFamily="2" charset="2"/>
              </a:rPr>
              <a:t>rood</a:t>
            </a:r>
            <a:r>
              <a:rPr lang="nl-NL" dirty="0" smtClean="0">
                <a:sym typeface="Wingdings" panose="05000000000000000000" pitchFamily="2" charset="2"/>
              </a:rPr>
              <a:t>, </a:t>
            </a:r>
            <a:r>
              <a:rPr lang="nl-NL" dirty="0" smtClean="0">
                <a:solidFill>
                  <a:srgbClr val="00B050"/>
                </a:solidFill>
                <a:sym typeface="Wingdings" panose="05000000000000000000" pitchFamily="2" charset="2"/>
              </a:rPr>
              <a:t>groen</a:t>
            </a:r>
            <a:r>
              <a:rPr lang="nl-NL" dirty="0" smtClean="0">
                <a:sym typeface="Wingdings" panose="05000000000000000000" pitchFamily="2" charset="2"/>
              </a:rPr>
              <a:t> en </a:t>
            </a:r>
            <a:r>
              <a:rPr lang="nl-NL" dirty="0" smtClean="0">
                <a:solidFill>
                  <a:srgbClr val="0070C0"/>
                </a:solidFill>
                <a:sym typeface="Wingdings" panose="05000000000000000000" pitchFamily="2" charset="2"/>
              </a:rPr>
              <a:t>blauw</a:t>
            </a:r>
            <a:r>
              <a:rPr lang="nl-NL" dirty="0" smtClean="0">
                <a:sym typeface="Wingdings" panose="05000000000000000000" pitchFamily="2" charset="2"/>
              </a:rPr>
              <a:t> beeldpunt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Beeldpunten in een scherm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kunnen apart </a:t>
            </a:r>
            <a:r>
              <a:rPr lang="nl-NL" u="sng" dirty="0" smtClean="0">
                <a:sym typeface="Wingdings" panose="05000000000000000000" pitchFamily="2" charset="2"/>
              </a:rPr>
              <a:t>in- en uit-</a:t>
            </a:r>
            <a:br>
              <a:rPr lang="nl-NL" u="sng" dirty="0" smtClean="0">
                <a:sym typeface="Wingdings" panose="05000000000000000000" pitchFamily="2" charset="2"/>
              </a:rPr>
            </a:br>
            <a:r>
              <a:rPr lang="nl-NL" u="sng" dirty="0" smtClean="0">
                <a:sym typeface="Wingdings" panose="05000000000000000000" pitchFamily="2" charset="2"/>
              </a:rPr>
              <a:t>geschakeld</a:t>
            </a:r>
            <a:r>
              <a:rPr lang="nl-NL" dirty="0" smtClean="0">
                <a:sym typeface="Wingdings" panose="05000000000000000000" pitchFamily="2" charset="2"/>
              </a:rPr>
              <a:t> worden</a:t>
            </a:r>
          </a:p>
          <a:p>
            <a:pPr lvl="2"/>
            <a:r>
              <a:rPr lang="nl-NL" dirty="0" smtClean="0">
                <a:sym typeface="Wingdings" panose="05000000000000000000" pitchFamily="2" charset="2"/>
              </a:rPr>
              <a:t>Zo ontstaan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(meng)kleuren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894162"/>
            <a:ext cx="3571875" cy="2343150"/>
          </a:xfrm>
          <a:prstGeom prst="rect">
            <a:avLst/>
          </a:prstGeom>
          <a:noFill/>
          <a:ln w="19050">
            <a:solidFill>
              <a:srgbClr val="8FAA3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6" name="Gekromde verbindingslijn 5"/>
          <p:cNvCxnSpPr/>
          <p:nvPr/>
        </p:nvCxnSpPr>
        <p:spPr>
          <a:xfrm rot="16200000" flipH="1">
            <a:off x="6005028" y="3580147"/>
            <a:ext cx="1224136" cy="921841"/>
          </a:xfrm>
          <a:prstGeom prst="curvedConnector3">
            <a:avLst/>
          </a:prstGeom>
          <a:ln w="28575">
            <a:solidFill>
              <a:srgbClr val="8FAA3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7188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6739</TotalTime>
  <Words>557</Words>
  <Application>Microsoft Office PowerPoint</Application>
  <PresentationFormat>Diavoorstelling (4:3)</PresentationFormat>
  <Paragraphs>125</Paragraphs>
  <Slides>15</Slides>
  <Notes>14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Kantoorthema</vt:lpstr>
      <vt:lpstr>Hoofdstuk 8 Licht</vt:lpstr>
      <vt:lpstr>§8.2 Kleuren</vt:lpstr>
      <vt:lpstr>8.2 Kleuren</vt:lpstr>
      <vt:lpstr>8.2 Kleuren</vt:lpstr>
      <vt:lpstr>8.2 Kleuren</vt:lpstr>
      <vt:lpstr>8.2 Kleuren</vt:lpstr>
      <vt:lpstr>8.2 Kleuren</vt:lpstr>
      <vt:lpstr>8.2 Kleuren</vt:lpstr>
      <vt:lpstr>8.2 Kleuren</vt:lpstr>
      <vt:lpstr>8.2 Kleuren</vt:lpstr>
      <vt:lpstr>8.2 Kleuren</vt:lpstr>
      <vt:lpstr>8.2 Kleuren</vt:lpstr>
      <vt:lpstr>8.2 Kleuren</vt:lpstr>
      <vt:lpstr>8.2 Kleuren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419</cp:revision>
  <cp:lastPrinted>2015-01-10T16:11:12Z</cp:lastPrinted>
  <dcterms:created xsi:type="dcterms:W3CDTF">2014-09-23T08:37:22Z</dcterms:created>
  <dcterms:modified xsi:type="dcterms:W3CDTF">2020-03-16T14:02:19Z</dcterms:modified>
</cp:coreProperties>
</file>